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8" r:id="rId4"/>
  </p:sldMasterIdLst>
  <p:notesMasterIdLst>
    <p:notesMasterId r:id="rId10"/>
  </p:notesMasterIdLst>
  <p:handoutMasterIdLst>
    <p:handoutMasterId r:id="rId11"/>
  </p:handoutMasterIdLst>
  <p:sldIdLst>
    <p:sldId id="2145708188" r:id="rId5"/>
    <p:sldId id="1182" r:id="rId6"/>
    <p:sldId id="2145708248" r:id="rId7"/>
    <p:sldId id="478" r:id="rId8"/>
    <p:sldId id="2145708284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13" userDrawn="1">
          <p15:clr>
            <a:srgbClr val="A4A3A4"/>
          </p15:clr>
        </p15:guide>
        <p15:guide id="4" pos="53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0193948-45ED-21AF-191D-7021DDA6FE57}" name="Guest User" initials="GU" userId="S::urn:spo:anon#5f095e55b8a67667420fc4c86593ceaaab17fc00eb36cc1ad0d3af1be105367e::" providerId="AD"/>
  <p188:author id="{C347647C-82DF-3714-D566-1F297C5840CD}" name="SOPHIA PAPADAKIS" initials="SP" userId="341674e120739e96" providerId="Windows Live"/>
  <p188:author id="{086D8E98-FA0D-C492-9381-00334F0C0A39}" name="Guest User" initials="GU" userId="S::urn:spo:anon#b28b147cd72f5a235e5b757cb7ebb26a5d04a33aac1893dd3f201c1778504785::" providerId="AD"/>
  <p188:author id="{261EB2C8-27FD-A859-CA0D-ADB62167BE41}" name="Tom Coleman-Haynes" initials="TC" userId="S::tom@ncsct.co.uk::feac02dd-ca1d-495d-907d-e6674be69fc7" providerId="AD"/>
  <p188:author id="{1E1CE6F1-31B4-A8F2-E696-2958A6EE8827}" name="Sophia Papadakis" initials="SP" userId="S::sophia@ncsct.co.uk::b95f17c4-d9c4-4e13-899b-4e888ddd5376" providerId="AD"/>
  <p188:author id="{86520EF7-4688-0A30-ACD2-9C216CA4ABDC}" name="Guest User" initials="GU" userId="S::urn:spo:anon#8568165eb13b5596d4ad53a21fcfbc5a9a232e64f2cf3ebc851d97d7481d7a79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B8"/>
    <a:srgbClr val="EE8B00"/>
    <a:srgbClr val="75BA1F"/>
    <a:srgbClr val="00A3DC"/>
    <a:srgbClr val="FFB81B"/>
    <a:srgbClr val="000000"/>
    <a:srgbClr val="DA2A1B"/>
    <a:srgbClr val="AF2573"/>
    <a:srgbClr val="01A599"/>
    <a:srgbClr val="0072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8CDEAD-0540-4420-9297-3333F9B0B007}" v="1" dt="2024-03-06T13:53:22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66056" autoAdjust="0"/>
  </p:normalViewPr>
  <p:slideViewPr>
    <p:cSldViewPr snapToGrid="0">
      <p:cViewPr varScale="1">
        <p:scale>
          <a:sx n="73" d="100"/>
          <a:sy n="73" d="100"/>
        </p:scale>
        <p:origin x="198" y="60"/>
      </p:cViewPr>
      <p:guideLst>
        <p:guide orient="horz" pos="2160"/>
        <p:guide pos="2880"/>
        <p:guide orient="horz" pos="3113"/>
        <p:guide pos="5321"/>
      </p:guideLst>
    </p:cSldViewPr>
  </p:slideViewPr>
  <p:outlineViewPr>
    <p:cViewPr>
      <p:scale>
        <a:sx n="33" d="100"/>
        <a:sy n="33" d="100"/>
      </p:scale>
      <p:origin x="0" y="-573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" d="2"/>
          <a:sy n="1" d="2"/>
        </p:scale>
        <p:origin x="4632" y="11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Coleman-Haynes" userId="feac02dd-ca1d-495d-907d-e6674be69fc7" providerId="ADAL" clId="{5A8CDEAD-0540-4420-9297-3333F9B0B007}"/>
    <pc:docChg chg="addSld delSld modSld delMainMaster">
      <pc:chgData name="Tom Coleman-Haynes" userId="feac02dd-ca1d-495d-907d-e6674be69fc7" providerId="ADAL" clId="{5A8CDEAD-0540-4420-9297-3333F9B0B007}" dt="2024-03-06T13:53:32.244" v="2" actId="1076"/>
      <pc:docMkLst>
        <pc:docMk/>
      </pc:docMkLst>
      <pc:sldChg chg="add">
        <pc:chgData name="Tom Coleman-Haynes" userId="feac02dd-ca1d-495d-907d-e6674be69fc7" providerId="ADAL" clId="{5A8CDEAD-0540-4420-9297-3333F9B0B007}" dt="2024-03-06T13:53:22.734" v="0"/>
        <pc:sldMkLst>
          <pc:docMk/>
          <pc:sldMk cId="129037010" sldId="478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1916031820" sldId="784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1910535390" sldId="864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2159661606" sldId="1103"/>
        </pc:sldMkLst>
      </pc:sldChg>
      <pc:sldChg chg="modSp add mod">
        <pc:chgData name="Tom Coleman-Haynes" userId="feac02dd-ca1d-495d-907d-e6674be69fc7" providerId="ADAL" clId="{5A8CDEAD-0540-4420-9297-3333F9B0B007}" dt="2024-03-06T13:53:32.244" v="2" actId="1076"/>
        <pc:sldMkLst>
          <pc:docMk/>
          <pc:sldMk cId="3074346181" sldId="1182"/>
        </pc:sldMkLst>
        <pc:spChg chg="mod">
          <ac:chgData name="Tom Coleman-Haynes" userId="feac02dd-ca1d-495d-907d-e6674be69fc7" providerId="ADAL" clId="{5A8CDEAD-0540-4420-9297-3333F9B0B007}" dt="2024-03-06T13:53:32.244" v="2" actId="1076"/>
          <ac:spMkLst>
            <pc:docMk/>
            <pc:sldMk cId="3074346181" sldId="1182"/>
            <ac:spMk id="23" creationId="{3B3F770E-9C60-814F-47E3-15B46CAA48DE}"/>
          </ac:spMkLst>
        </pc:spChg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2192409229" sldId="1538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1961376095" sldId="1541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4290074774" sldId="1548"/>
        </pc:sldMkLst>
      </pc:sldChg>
      <pc:sldChg chg="add">
        <pc:chgData name="Tom Coleman-Haynes" userId="feac02dd-ca1d-495d-907d-e6674be69fc7" providerId="ADAL" clId="{5A8CDEAD-0540-4420-9297-3333F9B0B007}" dt="2024-03-06T13:53:22.734" v="0"/>
        <pc:sldMkLst>
          <pc:docMk/>
          <pc:sldMk cId="2997961451" sldId="2145708188"/>
        </pc:sldMkLst>
      </pc:sldChg>
      <pc:sldChg chg="add">
        <pc:chgData name="Tom Coleman-Haynes" userId="feac02dd-ca1d-495d-907d-e6674be69fc7" providerId="ADAL" clId="{5A8CDEAD-0540-4420-9297-3333F9B0B007}" dt="2024-03-06T13:53:22.734" v="0"/>
        <pc:sldMkLst>
          <pc:docMk/>
          <pc:sldMk cId="3025422392" sldId="2145708248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3380326847" sldId="2145708260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46422325" sldId="2145708261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411773670" sldId="2145708262"/>
        </pc:sldMkLst>
      </pc:sldChg>
      <pc:sldChg chg="del">
        <pc:chgData name="Tom Coleman-Haynes" userId="feac02dd-ca1d-495d-907d-e6674be69fc7" providerId="ADAL" clId="{5A8CDEAD-0540-4420-9297-3333F9B0B007}" dt="2024-03-06T13:53:25.454" v="1" actId="47"/>
        <pc:sldMkLst>
          <pc:docMk/>
          <pc:sldMk cId="880564567" sldId="2145708283"/>
        </pc:sldMkLst>
      </pc:sldChg>
      <pc:sldChg chg="add">
        <pc:chgData name="Tom Coleman-Haynes" userId="feac02dd-ca1d-495d-907d-e6674be69fc7" providerId="ADAL" clId="{5A8CDEAD-0540-4420-9297-3333F9B0B007}" dt="2024-03-06T13:53:22.734" v="0"/>
        <pc:sldMkLst>
          <pc:docMk/>
          <pc:sldMk cId="3152241865" sldId="2145708284"/>
        </pc:sldMkLst>
      </pc:sldChg>
      <pc:sldMasterChg chg="del delSldLayout">
        <pc:chgData name="Tom Coleman-Haynes" userId="feac02dd-ca1d-495d-907d-e6674be69fc7" providerId="ADAL" clId="{5A8CDEAD-0540-4420-9297-3333F9B0B007}" dt="2024-03-06T13:53:25.454" v="1" actId="47"/>
        <pc:sldMasterMkLst>
          <pc:docMk/>
          <pc:sldMasterMk cId="0" sldId="2147483648"/>
        </pc:sldMasterMkLst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0" sldId="2147483652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389980821" sldId="2147483656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3599011965" sldId="2147483657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3452306270" sldId="2147483658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3756965009" sldId="2147483659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1896825514" sldId="2147483662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647562190" sldId="2147483665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2234850401" sldId="2147483670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435416236" sldId="2147483671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2425551833" sldId="2147483672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1800626960" sldId="2147483674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2839093735" sldId="2147483677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3073833754" sldId="2147483688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2435535306" sldId="2147483693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0" sldId="2147483648"/>
            <pc:sldLayoutMk cId="1161417490" sldId="2147483697"/>
          </pc:sldLayoutMkLst>
        </pc:sldLayoutChg>
      </pc:sldMasterChg>
      <pc:sldMasterChg chg="del delSldLayout">
        <pc:chgData name="Tom Coleman-Haynes" userId="feac02dd-ca1d-495d-907d-e6674be69fc7" providerId="ADAL" clId="{5A8CDEAD-0540-4420-9297-3333F9B0B007}" dt="2024-03-06T13:53:25.454" v="1" actId="47"/>
        <pc:sldMasterMkLst>
          <pc:docMk/>
          <pc:sldMasterMk cId="3047345488" sldId="2147483702"/>
        </pc:sldMasterMkLst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2982235414" sldId="2147483703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2592940136" sldId="2147483704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436743085" sldId="2147483705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01528968" sldId="2147483706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71856136" sldId="2147483707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597502847" sldId="2147483708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2847418378" sldId="2147483709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745094493" sldId="2147483710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428733455" sldId="2147483711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3659761823" sldId="2147483712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2223049804" sldId="2147483713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3405573345" sldId="2147483714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817929806" sldId="2147483715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323581568" sldId="2147483716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3887937542" sldId="2147483717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293187878" sldId="2147483719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748350861" sldId="2147483720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4116750344" sldId="2147483721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701473157" sldId="2147483722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3198994920" sldId="2147483723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2836721844" sldId="2147483724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2682529931" sldId="2147483725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2171785041" sldId="2147483726"/>
          </pc:sldLayoutMkLst>
        </pc:sldLayoutChg>
        <pc:sldLayoutChg chg="del">
          <pc:chgData name="Tom Coleman-Haynes" userId="feac02dd-ca1d-495d-907d-e6674be69fc7" providerId="ADAL" clId="{5A8CDEAD-0540-4420-9297-3333F9B0B007}" dt="2024-03-06T13:53:25.454" v="1" actId="47"/>
          <pc:sldLayoutMkLst>
            <pc:docMk/>
            <pc:sldMasterMk cId="3047345488" sldId="2147483702"/>
            <pc:sldLayoutMk cId="128039190" sldId="214748372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6CA80A-42B6-8E41-9525-2A086360CB33}" type="datetime1">
              <a:rPr lang="en-US">
                <a:latin typeface="Century Gothic" panose="020B0502020202020204" pitchFamily="34" charset="0"/>
              </a:rPr>
              <a:pPr>
                <a:defRPr/>
              </a:pPr>
              <a:t>3/6/2024</a:t>
            </a:fld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1D9719-0090-5543-A777-ABB8C070B7A9}" type="slidenum">
              <a:rPr lang="en-US">
                <a:latin typeface="Century Gothic" panose="020B0502020202020204" pitchFamily="34" charset="0"/>
              </a:rPr>
              <a:pPr>
                <a:defRPr/>
              </a:pPr>
              <a:t>‹#›</a:t>
            </a:fld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C4B8611-C51B-8D42-9529-83F35716B3F2}" type="datetime1">
              <a:rPr lang="en-US" smtClean="0"/>
              <a:pPr>
                <a:defRPr/>
              </a:pPr>
              <a:t>3/6/2024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[Ensure this time is used to complete post-course evaluation and post-course assessment of confidence]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A2382-4541-B845-B6D5-E8B5A330E2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61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know that a trust wide approach is key to supporting targets set for addressing tobacco in the NHS. </a:t>
            </a:r>
          </a:p>
          <a:p>
            <a:endParaRPr lang="en-US" dirty="0"/>
          </a:p>
          <a:p>
            <a:r>
              <a:rPr lang="en-US" dirty="0"/>
              <a:t>This includes trust leadership, frontline staff, and the tobacco dependence team. </a:t>
            </a:r>
          </a:p>
          <a:p>
            <a:endParaRPr lang="en-US" dirty="0"/>
          </a:p>
          <a:p>
            <a:r>
              <a:rPr lang="en-US" dirty="0">
                <a:latin typeface="Arial"/>
                <a:cs typeface="Arial"/>
              </a:rPr>
              <a:t>Its important for all staff to be trained in particular members of the admission team, using a common approach to treatment, and each doing their part to ensure supporting patient with a smokefree admission is a priority.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A2382-4541-B845-B6D5-E8B5A330E2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443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addition to your participation in this course, it is recommended that all TDA complete:  </a:t>
            </a: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Induction training </a:t>
            </a: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National certification course </a:t>
            </a: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Observe more experienced TDA</a:t>
            </a: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Be observed by more experience TDA </a:t>
            </a: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Continuing professional development (CPD)</a:t>
            </a: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Team-based case reviews </a:t>
            </a:r>
          </a:p>
          <a:p>
            <a:endParaRPr lang="en-US" dirty="0"/>
          </a:p>
          <a:p>
            <a:r>
              <a:rPr lang="en-US" dirty="0"/>
              <a:t>Core competencies for TDAs have been published and it is worth ensuring you feel comfortable with these.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A2382-4541-B845-B6D5-E8B5A330E2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6689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NCSCT regularly publishes briefing, clinical tools and has a suite of eLearning training. There is a specialist course in mental health and the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NCSCTd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Smoking cessation and mental health briefing.</a:t>
            </a:r>
          </a:p>
          <a:p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Mental health resources: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lvl="0" indent="-171450">
              <a:buSzPts val="14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Mental health specialty module (requires completion of practitioner module and assessment)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lvl="0" indent="-171450">
              <a:buSzPts val="14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Smoking cessation and mental health briefing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A2382-4541-B845-B6D5-E8B5A330E2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6224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A2382-4541-B845-B6D5-E8B5A330E2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705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D2A448-2BE6-2D8B-C70E-4866EF89F491}"/>
              </a:ext>
            </a:extLst>
          </p:cNvPr>
          <p:cNvSpPr/>
          <p:nvPr userDrawn="1"/>
        </p:nvSpPr>
        <p:spPr bwMode="auto">
          <a:xfrm>
            <a:off x="0" y="5340653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9D63E2-8305-0DBA-40A2-290A31382CC6}"/>
              </a:ext>
            </a:extLst>
          </p:cNvPr>
          <p:cNvSpPr/>
          <p:nvPr userDrawn="1"/>
        </p:nvSpPr>
        <p:spPr bwMode="auto">
          <a:xfrm>
            <a:off x="0" y="1"/>
            <a:ext cx="9144000" cy="5400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5C6D71-4CDA-1609-1D25-CA6E7A6B28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400000"/>
          </a:xfrm>
          <a:prstGeom prst="rect">
            <a:avLst/>
          </a:prstGeom>
          <a:effec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818745"/>
            <a:ext cx="7181850" cy="2302767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0" y="3980827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550" y="4349995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550" y="3611659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EA54C4-4DA0-CB44-B942-08E2F0B929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23924" y="5804440"/>
            <a:ext cx="1411761" cy="6152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E8B671-5659-3982-1D72-58006092B0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008173" y="5836286"/>
            <a:ext cx="1211903" cy="55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52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CSC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67B0FA-1C05-0F9C-ED6B-7E115BC9482B}"/>
              </a:ext>
            </a:extLst>
          </p:cNvPr>
          <p:cNvGrpSpPr/>
          <p:nvPr userDrawn="1"/>
        </p:nvGrpSpPr>
        <p:grpSpPr>
          <a:xfrm>
            <a:off x="1542807" y="2936603"/>
            <a:ext cx="6058386" cy="1215330"/>
            <a:chOff x="1542807" y="2936603"/>
            <a:chExt cx="6058386" cy="12153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5860676" y="2936603"/>
              <a:ext cx="1740517" cy="80191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8F9232-4F04-FACE-A1B2-BA0F1D4E69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542807" y="2990578"/>
              <a:ext cx="2664814" cy="11613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923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CSCT en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67B0FA-1C05-0F9C-ED6B-7E115BC9482B}"/>
              </a:ext>
            </a:extLst>
          </p:cNvPr>
          <p:cNvGrpSpPr/>
          <p:nvPr userDrawn="1"/>
        </p:nvGrpSpPr>
        <p:grpSpPr>
          <a:xfrm>
            <a:off x="1542807" y="2936603"/>
            <a:ext cx="6058386" cy="1215329"/>
            <a:chOff x="1542807" y="2936603"/>
            <a:chExt cx="6058386" cy="121532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5860676" y="2936603"/>
              <a:ext cx="1740517" cy="80191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8F9232-4F04-FACE-A1B2-BA0F1D4E69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1542807" y="2990578"/>
              <a:ext cx="2664814" cy="11613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356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66A359-2EB5-79D1-501D-D4450357F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NHSE Inpatient Training – Needs assessment and scoping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588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F0720-F72B-8B46-A819-48D30C8A24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2029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715FEF-457E-AC89-C71E-16076653ABA4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1174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HS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9B9844-7748-7647-2554-87D55F04CF58}"/>
              </a:ext>
            </a:extLst>
          </p:cNvPr>
          <p:cNvGrpSpPr/>
          <p:nvPr userDrawn="1"/>
        </p:nvGrpSpPr>
        <p:grpSpPr>
          <a:xfrm>
            <a:off x="1899002" y="2904674"/>
            <a:ext cx="5539281" cy="801914"/>
            <a:chOff x="1853603" y="3028043"/>
            <a:chExt cx="5539281" cy="8019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853603" y="3028043"/>
              <a:ext cx="1740518" cy="80191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F065BB-FFBF-E954-8424-005EB4EDBD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722875" y="3028043"/>
              <a:ext cx="2670009" cy="801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9748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6027F3A-BEB6-C840-A85F-41C011236E4B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70000">
                <a:schemeClr val="accent2"/>
              </a:gs>
            </a:gsLst>
            <a:lin ang="1782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500" y="956961"/>
            <a:ext cx="7200900" cy="502567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4B6EC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1481097"/>
            <a:ext cx="7200900" cy="4586943"/>
          </a:xfrm>
        </p:spPr>
        <p:txBody>
          <a:bodyPr>
            <a:noAutofit/>
          </a:bodyPr>
          <a:lstStyle>
            <a:lvl1pPr marL="0" indent="0" algn="l">
              <a:lnSpc>
                <a:spcPts val="3800"/>
              </a:lnSpc>
              <a:spcBef>
                <a:spcPts val="1500"/>
              </a:spcBef>
              <a:spcAft>
                <a:spcPts val="1500"/>
              </a:spcAft>
              <a:buNone/>
              <a:defRPr sz="28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072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dark smoke f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5336C75-3CE7-1F88-30B8-FB8A67917D43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12E57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8F4EAF-8D5D-85DA-EAC1-E4668A92C6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E5D580A-4E70-625F-8F36-16540D768B27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C4D80A-E147-6159-C734-5814B586BD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58000"/>
            <a:ext cx="9144000" cy="5400000"/>
          </a:xfrm>
          <a:prstGeom prst="rect">
            <a:avLst/>
          </a:prstGeom>
          <a:effectLst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A67E64D-3541-7F39-24B5-D8832BF08004}"/>
              </a:ext>
            </a:extLst>
          </p:cNvPr>
          <p:cNvSpPr/>
          <p:nvPr userDrawn="1"/>
        </p:nvSpPr>
        <p:spPr bwMode="auto">
          <a:xfrm>
            <a:off x="0" y="0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39597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5B58A3-8723-623A-1E91-38A0CF6B21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86038" y="465810"/>
            <a:ext cx="1471653" cy="6413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9265C1-152C-D61C-318C-550049D39E8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677150" y="386439"/>
            <a:ext cx="1080812" cy="81300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2119402"/>
            <a:ext cx="7181850" cy="2302767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0" y="5202654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550" y="5571822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550" y="4833486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3098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6BD778D-DFD8-5BFC-D364-756C057E5581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F591C5-2BDF-185D-F69D-9551E784CD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58000"/>
            <a:ext cx="9144000" cy="5400000"/>
          </a:xfrm>
          <a:prstGeom prst="rect">
            <a:avLst/>
          </a:prstGeom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EF4307B-ED34-A57F-A9BD-F0507519AEAD}"/>
              </a:ext>
            </a:extLst>
          </p:cNvPr>
          <p:cNvSpPr/>
          <p:nvPr userDrawn="1"/>
        </p:nvSpPr>
        <p:spPr bwMode="auto">
          <a:xfrm>
            <a:off x="0" y="0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39597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2119402"/>
            <a:ext cx="7181850" cy="619995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2600" b="0" i="0">
                <a:solidFill>
                  <a:schemeClr val="accent3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B9E4DC-3526-3E13-E3C6-4105B8BAF0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1550" y="2758580"/>
            <a:ext cx="7181849" cy="3523318"/>
          </a:xfrm>
        </p:spPr>
        <p:txBody>
          <a:bodyPr/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bg1"/>
                </a:solidFill>
              </a:defRPr>
            </a:lvl1pPr>
            <a:lvl2pPr marL="0" indent="0">
              <a:buNone/>
              <a:defRPr sz="2800">
                <a:solidFill>
                  <a:schemeClr val="bg1"/>
                </a:solidFill>
              </a:defRPr>
            </a:lvl2pPr>
            <a:lvl3pPr marL="0" indent="0">
              <a:buNone/>
              <a:defRPr sz="2800">
                <a:solidFill>
                  <a:schemeClr val="bg1"/>
                </a:solidFill>
              </a:defRPr>
            </a:lvl3pPr>
            <a:lvl4pPr marL="0" indent="0">
              <a:buNone/>
              <a:defRPr sz="2800">
                <a:solidFill>
                  <a:schemeClr val="bg1"/>
                </a:solidFill>
              </a:defRPr>
            </a:lvl4pPr>
            <a:lvl5pPr marL="0" indent="0"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B569F1-70D2-971A-DB38-C2DB35B965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677150" y="386439"/>
            <a:ext cx="1080812" cy="8130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1A0833-A7A3-CEB5-448B-F70BEE1EC38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86038" y="465810"/>
            <a:ext cx="1471653" cy="6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70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66A359-2EB5-79D1-501D-D4450357F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  <p:extLst>
      <p:ext uri="{BB962C8B-B14F-4D97-AF65-F5344CB8AC3E}">
        <p14:creationId xmlns:p14="http://schemas.microsoft.com/office/powerpoint/2010/main" val="3511314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443056-19F4-F436-8471-25850C4EAF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698944" y="2729376"/>
            <a:ext cx="2008158" cy="1510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DAAAA2-1272-83DA-9C87-9C8764379B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369444" y="2862864"/>
            <a:ext cx="2664814" cy="116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3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>
            <a:lvl1pPr marL="0" indent="0">
              <a:tabLst>
                <a:tab pos="301625" algn="l"/>
              </a:tabLst>
              <a:defRPr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C9E131-FD36-23EA-0889-758842A3F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  <p:extLst>
      <p:ext uri="{BB962C8B-B14F-4D97-AF65-F5344CB8AC3E}">
        <p14:creationId xmlns:p14="http://schemas.microsoft.com/office/powerpoint/2010/main" val="93181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752601"/>
            <a:ext cx="3771900" cy="4267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733800" cy="4267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5C028FF-DAD1-C1E6-F56C-27E086188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  <p:extLst>
      <p:ext uri="{BB962C8B-B14F-4D97-AF65-F5344CB8AC3E}">
        <p14:creationId xmlns:p14="http://schemas.microsoft.com/office/powerpoint/2010/main" val="103241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161FE70-3A0E-6BC9-49AD-BF3E5382694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902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92AF3A-EA40-604F-97D6-F4C65EC870C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192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7">
          <p15:clr>
            <a:srgbClr val="FBAE40"/>
          </p15:clr>
        </p15:guide>
        <p15:guide id="2" orient="horz" pos="411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D2B4D8-2250-93EC-0123-26464BD0F4C8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899109D-217D-F041-A2C0-B8AE13CD4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1772816"/>
            <a:ext cx="7200900" cy="3168352"/>
          </a:xfrm>
        </p:spPr>
        <p:txBody>
          <a:bodyPr anchor="ctr">
            <a:noAutofit/>
          </a:bodyPr>
          <a:lstStyle>
            <a:lvl1pPr marL="0" indent="0" algn="ctr">
              <a:lnSpc>
                <a:spcPts val="4500"/>
              </a:lnSpc>
              <a:spcBef>
                <a:spcPts val="500"/>
              </a:spcBef>
              <a:spcAft>
                <a:spcPts val="500"/>
              </a:spcAft>
              <a:buNone/>
              <a:defRPr sz="40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721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7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DD82250-A925-49A5-A344-EE361C53C6D3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094CBC-1CBE-7BB7-E8BF-F3241C6A7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5939" y="2527413"/>
            <a:ext cx="3592122" cy="156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0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0800000"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13000">
                <a:schemeClr val="accent2"/>
              </a:gs>
              <a:gs pos="99000">
                <a:schemeClr val="accent1"/>
              </a:gs>
            </a:gsLst>
            <a:lin ang="5400000" scaled="0"/>
            <a:tileRect/>
          </a:gradFill>
          <a:ln>
            <a:noFill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accent1">
              <a:lumMod val="40000"/>
              <a:lumOff val="60000"/>
              <a:alpha val="2457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752600"/>
            <a:ext cx="7962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152400"/>
            <a:ext cx="7962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353DF8-2EB9-54F6-12C0-71869652B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National Tobacco Dependency Treatment Training for Acute and Acute MH</a:t>
            </a:r>
          </a:p>
        </p:txBody>
      </p:sp>
    </p:spTree>
    <p:extLst>
      <p:ext uri="{BB962C8B-B14F-4D97-AF65-F5344CB8AC3E}">
        <p14:creationId xmlns:p14="http://schemas.microsoft.com/office/powerpoint/2010/main" val="190904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  <p:sldLayoutId id="2147483746" r:id="rId18"/>
    <p:sldLayoutId id="2147483747" r:id="rId19"/>
    <p:sldLayoutId id="2147483748" r:id="rId20"/>
  </p:sldLayoutIdLst>
  <p:hf hdr="0" dt="0"/>
  <p:txStyles>
    <p:titleStyle>
      <a:lvl1pPr marL="355600" indent="-355600" algn="l" defTabSz="457200" rtl="0" eaLnBrk="0" fontAlgn="base" hangingPunct="0">
        <a:spcBef>
          <a:spcPct val="0"/>
        </a:spcBef>
        <a:spcAft>
          <a:spcPct val="0"/>
        </a:spcAft>
        <a:defRPr sz="2300" b="1" i="0" kern="1200">
          <a:solidFill>
            <a:schemeClr val="bg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9pPr>
    </p:titleStyle>
    <p:bodyStyle>
      <a:lvl1pPr marL="288000" indent="-288363" algn="l" defTabSz="457200" rtl="0" eaLnBrk="0" fontAlgn="base" hangingPunct="0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SzPct val="120000"/>
        <a:buFont typeface="Lucida Grande" panose="020B0600040502020204" pitchFamily="34" charset="0"/>
        <a:buChar char="■"/>
        <a:defRPr sz="1800" b="0" i="0" kern="1200">
          <a:solidFill>
            <a:schemeClr val="tx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2pPr>
      <a:lvl3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3pPr>
      <a:lvl4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4pPr>
      <a:lvl5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5pPr>
      <a:lvl6pPr marL="579438" indent="-263525" algn="l" defTabSz="313200" rtl="0" eaLnBrk="1" latinLnBrk="0" hangingPunct="1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Font typeface="System Font Regular"/>
        <a:buChar char="–"/>
        <a:tabLst>
          <a:tab pos="287338" algn="l"/>
        </a:tabLst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313200" rtl="0" eaLnBrk="1" latinLnBrk="0" hangingPunct="1">
        <a:spcBef>
          <a:spcPct val="20000"/>
        </a:spcBef>
        <a:buFont typeface="System Font Regular"/>
        <a:buChar char="–"/>
        <a:tabLst>
          <a:tab pos="288000" algn="l"/>
        </a:tabLst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12">
          <p15:clr>
            <a:srgbClr val="F26B43"/>
          </p15:clr>
        </p15:guide>
        <p15:guide id="2" pos="4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3F91A-AAB1-2E8F-645F-2722AD1DEF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/>
              <a:t>Course evaluation </a:t>
            </a:r>
          </a:p>
          <a:p>
            <a:pPr algn="ctr"/>
            <a:r>
              <a:rPr lang="en-GB" dirty="0"/>
              <a:t>and wrap-up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961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9498EA1-B901-0B81-758A-2268EA15EDCE}"/>
              </a:ext>
            </a:extLst>
          </p:cNvPr>
          <p:cNvGrpSpPr>
            <a:grpSpLocks/>
          </p:cNvGrpSpPr>
          <p:nvPr/>
        </p:nvGrpSpPr>
        <p:grpSpPr>
          <a:xfrm>
            <a:off x="9585723" y="58644"/>
            <a:ext cx="9153972" cy="6872559"/>
            <a:chOff x="-4986" y="-7801"/>
            <a:chExt cx="9153972" cy="687255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555CBCC-F8A3-96EF-13A6-943C42966BD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591" y="-7801"/>
              <a:ext cx="9144001" cy="39616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0" vert="horz" wrap="square" lIns="360000" tIns="288000" rIns="360000" bIns="432000" rtlCol="0" anchor="ctr" anchorCtr="0" upright="1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ts val="2500"/>
                </a:lnSpc>
                <a:spcBef>
                  <a:spcPct val="0"/>
                </a:spcBef>
                <a:spcAft>
                  <a:spcPts val="125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1" u="none" strike="noStrike" kern="1200" cap="none" spc="0" normalizeH="0" baseline="0" noProof="0" dirty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AD400D6-FD65-133A-B6B2-8DC851503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86" y="3944744"/>
              <a:ext cx="9153972" cy="292001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0" vert="horz" wrap="square" lIns="360000" tIns="288000" rIns="360000" bIns="432000" rtlCol="0" anchor="ctr" anchorCtr="0" upright="1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ts val="2500"/>
                </a:lnSpc>
                <a:spcBef>
                  <a:spcPct val="0"/>
                </a:spcBef>
                <a:spcAft>
                  <a:spcPts val="125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1" u="none" strike="noStrike" kern="1200" cap="none" spc="0" normalizeH="0" baseline="0" noProof="0" dirty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B3F770E-9C60-814F-47E3-15B46CAA48DE}"/>
              </a:ext>
            </a:extLst>
          </p:cNvPr>
          <p:cNvSpPr/>
          <p:nvPr/>
        </p:nvSpPr>
        <p:spPr bwMode="auto">
          <a:xfrm>
            <a:off x="0" y="3944947"/>
            <a:ext cx="9153972" cy="29200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 dirty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grpSp>
        <p:nvGrpSpPr>
          <p:cNvPr id="42" name="Graphic 40">
            <a:extLst>
              <a:ext uri="{FF2B5EF4-FFF2-40B4-BE49-F238E27FC236}">
                <a16:creationId xmlns:a16="http://schemas.microsoft.com/office/drawing/2014/main" id="{0E0D696B-100C-BDE7-D8F4-8D1D6B1C29F7}"/>
              </a:ext>
            </a:extLst>
          </p:cNvPr>
          <p:cNvGrpSpPr/>
          <p:nvPr/>
        </p:nvGrpSpPr>
        <p:grpSpPr>
          <a:xfrm>
            <a:off x="1806302" y="2040952"/>
            <a:ext cx="5534495" cy="1329398"/>
            <a:chOff x="1806302" y="1924806"/>
            <a:chExt cx="5534495" cy="1329398"/>
          </a:xfrm>
          <a:noFill/>
        </p:grpSpPr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672C13AF-9963-2E69-C455-584AEF04F824}"/>
                </a:ext>
              </a:extLst>
            </p:cNvPr>
            <p:cNvSpPr/>
            <p:nvPr/>
          </p:nvSpPr>
          <p:spPr>
            <a:xfrm>
              <a:off x="1806302" y="1924806"/>
              <a:ext cx="5534495" cy="1329398"/>
            </a:xfrm>
            <a:custGeom>
              <a:avLst/>
              <a:gdLst>
                <a:gd name="connsiteX0" fmla="*/ 0 w 5534495"/>
                <a:gd name="connsiteY0" fmla="*/ 1329399 h 1329398"/>
                <a:gd name="connsiteX1" fmla="*/ 0 w 5534495"/>
                <a:gd name="connsiteY1" fmla="*/ 158871 h 1329398"/>
                <a:gd name="connsiteX2" fmla="*/ 158804 w 5534495"/>
                <a:gd name="connsiteY2" fmla="*/ 0 h 1329398"/>
                <a:gd name="connsiteX3" fmla="*/ 5375692 w 5534495"/>
                <a:gd name="connsiteY3" fmla="*/ 0 h 1329398"/>
                <a:gd name="connsiteX4" fmla="*/ 5534496 w 5534495"/>
                <a:gd name="connsiteY4" fmla="*/ 158871 h 1329398"/>
                <a:gd name="connsiteX5" fmla="*/ 5534496 w 5534495"/>
                <a:gd name="connsiteY5" fmla="*/ 1329399 h 1329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34495" h="1329398">
                  <a:moveTo>
                    <a:pt x="0" y="1329399"/>
                  </a:moveTo>
                  <a:lnTo>
                    <a:pt x="0" y="158871"/>
                  </a:lnTo>
                  <a:cubicBezTo>
                    <a:pt x="0" y="71094"/>
                    <a:pt x="71064" y="0"/>
                    <a:pt x="158804" y="0"/>
                  </a:cubicBezTo>
                  <a:lnTo>
                    <a:pt x="5375692" y="0"/>
                  </a:lnTo>
                  <a:cubicBezTo>
                    <a:pt x="5463432" y="0"/>
                    <a:pt x="5534496" y="71094"/>
                    <a:pt x="5534496" y="158871"/>
                  </a:cubicBezTo>
                  <a:lnTo>
                    <a:pt x="5534496" y="1329399"/>
                  </a:lnTo>
                </a:path>
              </a:pathLst>
            </a:custGeom>
            <a:noFill/>
            <a:ln w="47446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itchFamily="-109" charset="0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F383A84-F0C5-3F31-8293-2CB7A9FEFCBA}"/>
                </a:ext>
              </a:extLst>
            </p:cNvPr>
            <p:cNvSpPr/>
            <p:nvPr/>
          </p:nvSpPr>
          <p:spPr>
            <a:xfrm>
              <a:off x="4573592" y="1924806"/>
              <a:ext cx="8380" cy="1329398"/>
            </a:xfrm>
            <a:custGeom>
              <a:avLst/>
              <a:gdLst>
                <a:gd name="connsiteX0" fmla="*/ 0 w 8380"/>
                <a:gd name="connsiteY0" fmla="*/ 0 h 1329398"/>
                <a:gd name="connsiteX1" fmla="*/ 0 w 8380"/>
                <a:gd name="connsiteY1" fmla="*/ 1329399 h 1329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80" h="1329398">
                  <a:moveTo>
                    <a:pt x="0" y="0"/>
                  </a:moveTo>
                  <a:lnTo>
                    <a:pt x="0" y="1329399"/>
                  </a:lnTo>
                </a:path>
              </a:pathLst>
            </a:custGeom>
            <a:ln w="47446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itchFamily="-109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531C3A-AC8D-0E52-165B-9B8BBC90327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972" y="352207"/>
            <a:ext cx="9144000" cy="1131888"/>
          </a:xfrm>
        </p:spPr>
        <p:txBody>
          <a:bodyPr/>
          <a:lstStyle/>
          <a:p>
            <a:pPr algn="ctr"/>
            <a:r>
              <a:rPr lang="en-US" b="1" dirty="0"/>
              <a:t>A Trust-Wide Approach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6BD2193-336B-3192-10F8-419BF201F4DB}"/>
              </a:ext>
            </a:extLst>
          </p:cNvPr>
          <p:cNvSpPr txBox="1"/>
          <p:nvPr/>
        </p:nvSpPr>
        <p:spPr bwMode="auto">
          <a:xfrm>
            <a:off x="9919855" y="3738101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C10C21"/>
              </a:buClr>
              <a:buSzTx/>
              <a:buFont typeface="Lucida Grande" pitchFamily="-109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EEAB91"/>
              </a:solidFill>
              <a:effectLst/>
              <a:uLnTx/>
              <a:uFillTx/>
              <a:latin typeface="Arial" panose="020B0604020202020204"/>
              <a:ea typeface="Geneva" pitchFamily="-109" charset="0"/>
              <a:cs typeface="Geneva" pitchFamily="-109" charset="0"/>
            </a:endParaRPr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id="{9AF515AC-AFC1-59DE-0260-C9D0BB129E4E}"/>
              </a:ext>
            </a:extLst>
          </p:cNvPr>
          <p:cNvSpPr txBox="1">
            <a:spLocks/>
          </p:cNvSpPr>
          <p:nvPr/>
        </p:nvSpPr>
        <p:spPr bwMode="auto">
          <a:xfrm rot="10800000">
            <a:off x="694932" y="2461976"/>
            <a:ext cx="2397395" cy="3628323"/>
          </a:xfrm>
          <a:prstGeom prst="rect">
            <a:avLst/>
          </a:prstGeom>
          <a:gradFill>
            <a:gsLst>
              <a:gs pos="50000">
                <a:schemeClr val="accent3">
                  <a:lumMod val="20000"/>
                  <a:lumOff val="80000"/>
                </a:schemeClr>
              </a:gs>
              <a:gs pos="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50800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txBody>
          <a:bodyPr vert="horz" wrap="square" lIns="251999" tIns="396000" rIns="180000" bIns="180000" numCol="1" anchor="t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ts val="2200"/>
              </a:lnSpc>
              <a:spcBef>
                <a:spcPts val="1200"/>
              </a:spcBef>
              <a:spcAft>
                <a:spcPts val="12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ADA6A0-2BB7-6758-3BB1-DE0C8158EFF3}"/>
              </a:ext>
            </a:extLst>
          </p:cNvPr>
          <p:cNvSpPr/>
          <p:nvPr/>
        </p:nvSpPr>
        <p:spPr bwMode="auto">
          <a:xfrm>
            <a:off x="694932" y="2461978"/>
            <a:ext cx="2397397" cy="1032946"/>
          </a:xfrm>
          <a:prstGeom prst="rect">
            <a:avLst/>
          </a:prstGeom>
          <a:solidFill>
            <a:srgbClr val="005EB8"/>
          </a:solidFill>
          <a:ln w="50800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 dirty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id="{A397E5D7-9D3F-0949-842B-E37A8B9B98B2}"/>
              </a:ext>
            </a:extLst>
          </p:cNvPr>
          <p:cNvSpPr txBox="1">
            <a:spLocks/>
          </p:cNvSpPr>
          <p:nvPr/>
        </p:nvSpPr>
        <p:spPr bwMode="auto">
          <a:xfrm>
            <a:off x="1644089" y="2658485"/>
            <a:ext cx="1413668" cy="63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ts val="2200"/>
              </a:lnSpc>
              <a:spcBef>
                <a:spcPts val="1200"/>
              </a:spcBef>
              <a:spcAft>
                <a:spcPts val="12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Leadership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">
            <a:extLst>
              <a:ext uri="{FF2B5EF4-FFF2-40B4-BE49-F238E27FC236}">
                <a16:creationId xmlns:a16="http://schemas.microsoft.com/office/drawing/2014/main" id="{570D3676-522A-243A-9CF0-A772C6CA1CE2}"/>
              </a:ext>
            </a:extLst>
          </p:cNvPr>
          <p:cNvSpPr txBox="1">
            <a:spLocks/>
          </p:cNvSpPr>
          <p:nvPr/>
        </p:nvSpPr>
        <p:spPr bwMode="auto">
          <a:xfrm>
            <a:off x="902753" y="3648864"/>
            <a:ext cx="1979324" cy="234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Role: Supportive </a:t>
            </a:r>
            <a:b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culture, organisational leadership, allocation </a:t>
            </a:r>
            <a:b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 resources, expertise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Senior Management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Clinical Leads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01A673-3444-5687-51B3-DE683ACAFB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0372" y="2629793"/>
            <a:ext cx="684474" cy="684474"/>
          </a:xfrm>
          <a:prstGeom prst="rect">
            <a:avLst/>
          </a:prstGeom>
          <a:effectLst>
            <a:outerShdw blurRad="317500" dist="762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7" name="1">
            <a:extLst>
              <a:ext uri="{FF2B5EF4-FFF2-40B4-BE49-F238E27FC236}">
                <a16:creationId xmlns:a16="http://schemas.microsoft.com/office/drawing/2014/main" id="{C130394B-38FB-AB06-A180-88FADA7C726F}"/>
              </a:ext>
            </a:extLst>
          </p:cNvPr>
          <p:cNvSpPr txBox="1">
            <a:spLocks/>
          </p:cNvSpPr>
          <p:nvPr/>
        </p:nvSpPr>
        <p:spPr bwMode="auto">
          <a:xfrm rot="10800000">
            <a:off x="3359161" y="2461976"/>
            <a:ext cx="2397395" cy="3628323"/>
          </a:xfrm>
          <a:prstGeom prst="rect">
            <a:avLst/>
          </a:prstGeom>
          <a:gradFill>
            <a:gsLst>
              <a:gs pos="50000">
                <a:schemeClr val="accent3">
                  <a:lumMod val="20000"/>
                  <a:lumOff val="80000"/>
                </a:schemeClr>
              </a:gs>
              <a:gs pos="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50800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txBody>
          <a:bodyPr vert="horz" wrap="square" lIns="251999" tIns="396000" rIns="180000" bIns="180000" numCol="1" anchor="t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ts val="2200"/>
              </a:lnSpc>
              <a:spcBef>
                <a:spcPts val="1200"/>
              </a:spcBef>
              <a:spcAft>
                <a:spcPts val="12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D147E2-44EB-B2FE-6C9E-E83299D3AEE6}"/>
              </a:ext>
            </a:extLst>
          </p:cNvPr>
          <p:cNvSpPr/>
          <p:nvPr/>
        </p:nvSpPr>
        <p:spPr bwMode="auto">
          <a:xfrm>
            <a:off x="3359167" y="2461978"/>
            <a:ext cx="2397397" cy="1032946"/>
          </a:xfrm>
          <a:prstGeom prst="rect">
            <a:avLst/>
          </a:prstGeom>
          <a:solidFill>
            <a:srgbClr val="005EB8"/>
          </a:solidFill>
          <a:ln w="50800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 dirty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1">
            <a:extLst>
              <a:ext uri="{FF2B5EF4-FFF2-40B4-BE49-F238E27FC236}">
                <a16:creationId xmlns:a16="http://schemas.microsoft.com/office/drawing/2014/main" id="{730011CA-83A4-5096-50A6-89416761C8D1}"/>
              </a:ext>
            </a:extLst>
          </p:cNvPr>
          <p:cNvSpPr txBox="1">
            <a:spLocks/>
          </p:cNvSpPr>
          <p:nvPr/>
        </p:nvSpPr>
        <p:spPr bwMode="auto">
          <a:xfrm>
            <a:off x="4308318" y="2658485"/>
            <a:ext cx="1413668" cy="63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">
            <a:extLst>
              <a:ext uri="{FF2B5EF4-FFF2-40B4-BE49-F238E27FC236}">
                <a16:creationId xmlns:a16="http://schemas.microsoft.com/office/drawing/2014/main" id="{8C7253A5-1A01-6CDC-4347-702CAEB7A80F}"/>
              </a:ext>
            </a:extLst>
          </p:cNvPr>
          <p:cNvSpPr txBox="1">
            <a:spLocks/>
          </p:cNvSpPr>
          <p:nvPr/>
        </p:nvSpPr>
        <p:spPr bwMode="auto">
          <a:xfrm>
            <a:off x="3566982" y="3648864"/>
            <a:ext cx="1979324" cy="234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Role: Ask, Advise, Refer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Support workers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Clinical support staff	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Nursing 			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Pharmacists 		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Allied health professionals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Physicians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94FF0DE-D09B-1719-FD27-AF707FE2E7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04601" y="2629793"/>
            <a:ext cx="684474" cy="684474"/>
          </a:xfrm>
          <a:prstGeom prst="rect">
            <a:avLst/>
          </a:prstGeom>
          <a:effectLst>
            <a:outerShdw blurRad="317500" dist="762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5" name="1">
            <a:extLst>
              <a:ext uri="{FF2B5EF4-FFF2-40B4-BE49-F238E27FC236}">
                <a16:creationId xmlns:a16="http://schemas.microsoft.com/office/drawing/2014/main" id="{F8B33F32-5578-5731-12E0-343B6E266CF9}"/>
              </a:ext>
            </a:extLst>
          </p:cNvPr>
          <p:cNvSpPr txBox="1">
            <a:spLocks/>
          </p:cNvSpPr>
          <p:nvPr/>
        </p:nvSpPr>
        <p:spPr bwMode="auto">
          <a:xfrm rot="10800000">
            <a:off x="6023390" y="2461976"/>
            <a:ext cx="2397395" cy="3628323"/>
          </a:xfrm>
          <a:prstGeom prst="rect">
            <a:avLst/>
          </a:prstGeom>
          <a:gradFill>
            <a:gsLst>
              <a:gs pos="50000">
                <a:schemeClr val="accent3">
                  <a:lumMod val="20000"/>
                  <a:lumOff val="80000"/>
                </a:schemeClr>
              </a:gs>
              <a:gs pos="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50800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txBody>
          <a:bodyPr vert="horz" wrap="square" lIns="251999" tIns="396000" rIns="180000" bIns="180000" numCol="1" anchor="t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ts val="2200"/>
              </a:lnSpc>
              <a:spcBef>
                <a:spcPts val="1200"/>
              </a:spcBef>
              <a:spcAft>
                <a:spcPts val="12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35765A-F9A4-3FD0-A010-EE86F921AC77}"/>
              </a:ext>
            </a:extLst>
          </p:cNvPr>
          <p:cNvSpPr/>
          <p:nvPr/>
        </p:nvSpPr>
        <p:spPr bwMode="auto">
          <a:xfrm>
            <a:off x="6023397" y="2461978"/>
            <a:ext cx="2397397" cy="1032946"/>
          </a:xfrm>
          <a:prstGeom prst="rect">
            <a:avLst/>
          </a:prstGeom>
          <a:solidFill>
            <a:srgbClr val="005EB8"/>
          </a:solidFill>
          <a:ln w="50800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 dirty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1">
            <a:extLst>
              <a:ext uri="{FF2B5EF4-FFF2-40B4-BE49-F238E27FC236}">
                <a16:creationId xmlns:a16="http://schemas.microsoft.com/office/drawing/2014/main" id="{F0998F68-C499-D536-8C95-19F5FF32752F}"/>
              </a:ext>
            </a:extLst>
          </p:cNvPr>
          <p:cNvSpPr txBox="1">
            <a:spLocks/>
          </p:cNvSpPr>
          <p:nvPr/>
        </p:nvSpPr>
        <p:spPr bwMode="auto">
          <a:xfrm>
            <a:off x="6972547" y="2658485"/>
            <a:ext cx="1413668" cy="63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ts val="1900"/>
              </a:lnSpc>
              <a:spcBef>
                <a:spcPts val="1200"/>
              </a:spcBef>
              <a:spcAft>
                <a:spcPts val="12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Tobacco Treatment Team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1">
            <a:extLst>
              <a:ext uri="{FF2B5EF4-FFF2-40B4-BE49-F238E27FC236}">
                <a16:creationId xmlns:a16="http://schemas.microsoft.com/office/drawing/2014/main" id="{548993CC-91C2-EC0B-9F07-D6428B309296}"/>
              </a:ext>
            </a:extLst>
          </p:cNvPr>
          <p:cNvSpPr txBox="1">
            <a:spLocks/>
          </p:cNvSpPr>
          <p:nvPr/>
        </p:nvSpPr>
        <p:spPr bwMode="auto">
          <a:xfrm>
            <a:off x="6231211" y="3648864"/>
            <a:ext cx="1979324" cy="234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Role: High quality service delivery and </a:t>
            </a:r>
            <a:b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LTP targets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Clinical Leadership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QI Leads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Tobacco Lead</a:t>
            </a:r>
          </a:p>
          <a:p>
            <a:pPr marL="222250" marR="0" lvl="0" indent="-222250" algn="l" defTabSz="457200" rtl="0" eaLnBrk="0" fontAlgn="base" latinLnBrk="0" hangingPunct="0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  <a:buClr>
                <a:srgbClr val="00BDFF"/>
              </a:buClr>
              <a:buSzPct val="120000"/>
              <a:buFont typeface="Lucida Grande" panose="020B0600040502020204" pitchFamily="34" charset="0"/>
              <a:buChar char="■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TDAs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0160050-AA5B-497E-A8DC-45B0FEAB4F1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168830" y="2629793"/>
            <a:ext cx="684474" cy="684474"/>
          </a:xfrm>
          <a:prstGeom prst="rect">
            <a:avLst/>
          </a:prstGeom>
          <a:effectLst>
            <a:outerShdw blurRad="317500" dist="762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45" name="Oval 44">
            <a:extLst>
              <a:ext uri="{FF2B5EF4-FFF2-40B4-BE49-F238E27FC236}">
                <a16:creationId xmlns:a16="http://schemas.microsoft.com/office/drawing/2014/main" id="{A65C7679-E6E3-59B7-B712-546E976747E6}"/>
              </a:ext>
            </a:extLst>
          </p:cNvPr>
          <p:cNvSpPr/>
          <p:nvPr/>
        </p:nvSpPr>
        <p:spPr bwMode="auto">
          <a:xfrm>
            <a:off x="4051228" y="1222054"/>
            <a:ext cx="1041544" cy="1041544"/>
          </a:xfrm>
          <a:prstGeom prst="ellips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50000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 dirty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38" name="Graphic 37" descr="Hospital with solid fill">
            <a:extLst>
              <a:ext uri="{FF2B5EF4-FFF2-40B4-BE49-F238E27FC236}">
                <a16:creationId xmlns:a16="http://schemas.microsoft.com/office/drawing/2014/main" id="{B3FDE728-EF09-FC2A-A45C-C807C7982E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56397" y="1369879"/>
            <a:ext cx="631206" cy="63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46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01F3C-7A09-CD8B-ADC5-F36B942E5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TDA – A highly skilled workforce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FCDCE-DBB8-C9C8-6406-E68AB14BC1FA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2197914"/>
            <a:ext cx="7966604" cy="2978149"/>
          </a:xfrm>
        </p:spPr>
        <p:txBody>
          <a:bodyPr tIns="0" bIns="46800"/>
          <a:lstStyle/>
          <a:p>
            <a:pPr>
              <a:spcAft>
                <a:spcPts val="700"/>
              </a:spcAft>
            </a:pPr>
            <a:r>
              <a:rPr lang="en-US" sz="1700" dirty="0"/>
              <a:t>Induction training </a:t>
            </a:r>
          </a:p>
          <a:p>
            <a:pPr>
              <a:spcAft>
                <a:spcPts val="700"/>
              </a:spcAft>
            </a:pPr>
            <a:r>
              <a:rPr lang="en-US" sz="1700" dirty="0"/>
              <a:t>National certification course </a:t>
            </a:r>
          </a:p>
          <a:p>
            <a:pPr>
              <a:spcAft>
                <a:spcPts val="700"/>
              </a:spcAft>
            </a:pPr>
            <a:r>
              <a:rPr lang="en-US" sz="1700" dirty="0"/>
              <a:t>Observe more experienced TDA</a:t>
            </a:r>
          </a:p>
          <a:p>
            <a:pPr>
              <a:spcAft>
                <a:spcPts val="700"/>
              </a:spcAft>
            </a:pPr>
            <a:r>
              <a:rPr lang="en-US" sz="1700" dirty="0"/>
              <a:t>Be observed by more experience TDA </a:t>
            </a:r>
          </a:p>
          <a:p>
            <a:pPr>
              <a:spcAft>
                <a:spcPts val="700"/>
              </a:spcAft>
            </a:pPr>
            <a:r>
              <a:rPr lang="en-US" sz="1700" dirty="0"/>
              <a:t>Continuing professional development (CPD)</a:t>
            </a:r>
          </a:p>
          <a:p>
            <a:pPr>
              <a:spcAft>
                <a:spcPts val="700"/>
              </a:spcAft>
            </a:pPr>
            <a:r>
              <a:rPr lang="en-US" sz="1700" dirty="0"/>
              <a:t>Team-based case reviews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6B65BD-2766-FF66-4DAF-1D3A22BB96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02"/>
          <a:stretch/>
        </p:blipFill>
        <p:spPr>
          <a:xfrm>
            <a:off x="5658129" y="2197915"/>
            <a:ext cx="3485871" cy="2978149"/>
          </a:xfrm>
          <a:prstGeom prst="rect">
            <a:avLst/>
          </a:prstGeom>
          <a:effectLst>
            <a:outerShdw blurRad="317500" dist="63500" dir="5400000" algn="ctr" rotWithShape="0">
              <a:srgbClr val="000000">
                <a:alpha val="25000"/>
              </a:srgbClr>
            </a:outerShdw>
          </a:effectLst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47FCFE6-2281-EE4C-A8A3-D7B161988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007" y="6333440"/>
            <a:ext cx="4292373" cy="365125"/>
          </a:xfrm>
        </p:spPr>
        <p:txBody>
          <a:bodyPr anchor="ctr">
            <a:norm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Century Gothic" panose="020B0502020202020204" pitchFamily="34" charset="0"/>
                <a:cs typeface="Arial" panose="020B0604020202020204" pitchFamily="34" charset="0"/>
              </a:rPr>
              <a:t>Inpatient Tobacco Dependence Treatment Training Programme</a:t>
            </a:r>
          </a:p>
        </p:txBody>
      </p:sp>
    </p:spTree>
    <p:extLst>
      <p:ext uri="{BB962C8B-B14F-4D97-AF65-F5344CB8AC3E}">
        <p14:creationId xmlns:p14="http://schemas.microsoft.com/office/powerpoint/2010/main" val="3025422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54B28-F419-274F-BF5E-7B3C4E5AA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Mental health resources – ncsct.co.uk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D46F7E-E8D6-F545-AC02-524D18F720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82343" y="2141362"/>
            <a:ext cx="2671146" cy="2875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5E80AE-6C8C-6944-A2E6-A7479503049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82869" y="2001463"/>
            <a:ext cx="3783147" cy="30107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BABB2-FB30-9842-BF73-DE1696A20CAB}"/>
              </a:ext>
            </a:extLst>
          </p:cNvPr>
          <p:cNvSpPr txBox="1"/>
          <p:nvPr/>
        </p:nvSpPr>
        <p:spPr>
          <a:xfrm>
            <a:off x="5662563" y="5012217"/>
            <a:ext cx="2310706" cy="10407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Smoking cessation and mental health briefing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FA742-22E6-C74C-8477-2CE4BCEB8BB6}"/>
              </a:ext>
            </a:extLst>
          </p:cNvPr>
          <p:cNvSpPr txBox="1"/>
          <p:nvPr/>
        </p:nvSpPr>
        <p:spPr>
          <a:xfrm>
            <a:off x="1350952" y="4966051"/>
            <a:ext cx="2310706" cy="10407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Mental health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specialty 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module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1B99CDE6-5A48-FFCE-72C7-A62DDE51E9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007" y="6333440"/>
            <a:ext cx="4292373" cy="365125"/>
          </a:xfrm>
        </p:spPr>
        <p:txBody>
          <a:bodyPr anchor="ctr">
            <a:norm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Century Gothic" panose="020B0502020202020204" pitchFamily="34" charset="0"/>
                <a:cs typeface="Arial" panose="020B0604020202020204" pitchFamily="34" charset="0"/>
              </a:rPr>
              <a:t>Inpatient Tobacco Dependence Treatment Training Programme</a:t>
            </a:r>
          </a:p>
        </p:txBody>
      </p:sp>
    </p:spTree>
    <p:extLst>
      <p:ext uri="{BB962C8B-B14F-4D97-AF65-F5344CB8AC3E}">
        <p14:creationId xmlns:p14="http://schemas.microsoft.com/office/powerpoint/2010/main" val="12903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241865"/>
      </p:ext>
    </p:extLst>
  </p:cSld>
  <p:clrMapOvr>
    <a:masterClrMapping/>
  </p:clrMapOvr>
</p:sld>
</file>

<file path=ppt/theme/theme1.xml><?xml version="1.0" encoding="utf-8"?>
<a:theme xmlns:a="http://schemas.openxmlformats.org/drawingml/2006/main" name="2_NCSCT">
  <a:themeElements>
    <a:clrScheme name="Custom 11">
      <a:dk1>
        <a:srgbClr val="414141"/>
      </a:dk1>
      <a:lt1>
        <a:srgbClr val="FFFFFF"/>
      </a:lt1>
      <a:dk2>
        <a:srgbClr val="676767"/>
      </a:dk2>
      <a:lt2>
        <a:srgbClr val="FFFFFF"/>
      </a:lt2>
      <a:accent1>
        <a:srgbClr val="005EB8"/>
      </a:accent1>
      <a:accent2>
        <a:srgbClr val="003087"/>
      </a:accent2>
      <a:accent3>
        <a:srgbClr val="00BDFF"/>
      </a:accent3>
      <a:accent4>
        <a:srgbClr val="0071CE"/>
      </a:accent4>
      <a:accent5>
        <a:srgbClr val="00A9CE"/>
      </a:accent5>
      <a:accent6>
        <a:srgbClr val="ED8B00"/>
      </a:accent6>
      <a:hlink>
        <a:srgbClr val="AE2473"/>
      </a:hlink>
      <a:folHlink>
        <a:srgbClr val="8A153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BEBD"/>
        </a:solidFill>
        <a:ln w="9525">
          <a:noFill/>
          <a:miter lim="800000"/>
          <a:headEnd/>
          <a:tailEnd/>
        </a:ln>
        <a:effectLst/>
      </a:spPr>
      <a:bodyPr rot="0" vert="horz" wrap="square" lIns="360000" tIns="288000" rIns="360000" bIns="432000" anchor="ctr" anchorCtr="0" upright="1">
        <a:spAutoFit/>
      </a:bodyPr>
      <a:lstStyle>
        <a:defPPr>
          <a:lnSpc>
            <a:spcPts val="2500"/>
          </a:lnSpc>
          <a:spcAft>
            <a:spcPts val="1250"/>
          </a:spcAft>
          <a:defRPr sz="2100" i="1" dirty="0" smtClean="0">
            <a:solidFill>
              <a:srgbClr val="DD0000"/>
            </a:solidFill>
            <a:effectLst/>
            <a:latin typeface="Calibri"/>
            <a:ea typeface="Calibri"/>
            <a:cs typeface="Times New Roman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normAutofit/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>
            <a:srgbClr val="C10C21"/>
          </a:buClr>
          <a:buSzTx/>
          <a:buFont typeface="Lucida Grande" pitchFamily="-109" charset="0"/>
          <a:buNone/>
          <a:tabLst/>
          <a:defRPr kumimoji="0" sz="2200" b="0" i="0" u="none" strike="noStrike" kern="1200" cap="none" spc="0" normalizeH="0" baseline="0" noProof="0" dirty="0">
            <a:ln>
              <a:noFill/>
            </a:ln>
            <a:solidFill>
              <a:srgbClr val="EEAB91"/>
            </a:solidFill>
            <a:effectLst/>
            <a:uLnTx/>
            <a:uFillTx/>
            <a:latin typeface="+mn-lt"/>
            <a:ea typeface="Geneva" pitchFamily="-109" charset="0"/>
            <a:cs typeface="Geneva" pitchFamily="-10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08a3a01-a810-4981-84de-513e48da387b">
      <Terms xmlns="http://schemas.microsoft.com/office/infopath/2007/PartnerControls"/>
    </lcf76f155ced4ddcb4097134ff3c332f>
    <TaxCatchAll xmlns="6f9764a4-8270-4f29-bbff-a467630dd90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6BEACA2F2FD04D9CF8C0C2AD81FE20" ma:contentTypeVersion="14" ma:contentTypeDescription="Create a new document." ma:contentTypeScope="" ma:versionID="e21ab03133499e5edaa8e5f1aeb5a2cd">
  <xsd:schema xmlns:xsd="http://www.w3.org/2001/XMLSchema" xmlns:xs="http://www.w3.org/2001/XMLSchema" xmlns:p="http://schemas.microsoft.com/office/2006/metadata/properties" xmlns:ns2="f08a3a01-a810-4981-84de-513e48da387b" xmlns:ns3="6f9764a4-8270-4f29-bbff-a467630dd90c" targetNamespace="http://schemas.microsoft.com/office/2006/metadata/properties" ma:root="true" ma:fieldsID="a605b1831acf3ca42085371145770ccb" ns2:_="" ns3:_="">
    <xsd:import namespace="f08a3a01-a810-4981-84de-513e48da387b"/>
    <xsd:import namespace="6f9764a4-8270-4f29-bbff-a467630dd9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8a3a01-a810-4981-84de-513e48da3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d85d53d-afa2-41ae-870b-875e92731b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764a4-8270-4f29-bbff-a467630dd90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6f4df2a-fb7f-403e-9547-acf1b9f2f5fe}" ma:internalName="TaxCatchAll" ma:showField="CatchAllData" ma:web="6f9764a4-8270-4f29-bbff-a467630dd9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94CB7F-780D-46AB-ACB4-2D0C3DB6F418}">
  <ds:schemaRefs>
    <ds:schemaRef ds:uri="http://schemas.microsoft.com/office/2006/documentManagement/types"/>
    <ds:schemaRef ds:uri="http://schemas.openxmlformats.org/package/2006/metadata/core-properties"/>
    <ds:schemaRef ds:uri="f08a3a01-a810-4981-84de-513e48da387b"/>
    <ds:schemaRef ds:uri="http://purl.org/dc/elements/1.1/"/>
    <ds:schemaRef ds:uri="http://purl.org/dc/terms/"/>
    <ds:schemaRef ds:uri="6f9764a4-8270-4f29-bbff-a467630dd90c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4D8B517-8B34-4BB8-8F16-4AB6E85783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A587F9-DBFE-4CE8-A36E-E2AE254404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8a3a01-a810-4981-84de-513e48da387b"/>
    <ds:schemaRef ds:uri="6f9764a4-8270-4f29-bbff-a467630dd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{C73B9596-2B94-FE42-A860-BBE8E454E5B3}tf16401378</Template>
  <TotalTime>1118</TotalTime>
  <Words>345</Words>
  <Application>Microsoft Office PowerPoint</Application>
  <PresentationFormat>On-screen Show (4:3)</PresentationFormat>
  <Paragraphs>58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Lucida Grande</vt:lpstr>
      <vt:lpstr>System Font Regular</vt:lpstr>
      <vt:lpstr>2_NCSCT</vt:lpstr>
      <vt:lpstr>PowerPoint Presentation</vt:lpstr>
      <vt:lpstr>A Trust-Wide Approach</vt:lpstr>
      <vt:lpstr>TDA – A highly skilled workforce</vt:lpstr>
      <vt:lpstr>Mental health resources – ncsct.co.uk</vt:lpstr>
      <vt:lpstr>PowerPoint Presentation</vt:lpstr>
    </vt:vector>
  </TitlesOfParts>
  <Company> 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Bunegar</dc:creator>
  <cp:lastModifiedBy>Tom Coleman-Haynes</cp:lastModifiedBy>
  <cp:revision>36</cp:revision>
  <cp:lastPrinted>2021-04-19T06:44:37Z</cp:lastPrinted>
  <dcterms:created xsi:type="dcterms:W3CDTF">2019-04-01T09:21:54Z</dcterms:created>
  <dcterms:modified xsi:type="dcterms:W3CDTF">2024-03-06T13:53:32Z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0x010100D96BEACA2F2FD04D9CF8C0C2AD81FE20</vt:lpwstr>
  </property>
  <property fmtid="{D5CDD505-2E9C-101B-9397-08002B2CF9AE}" pid="3" name="MediaServiceImageTags">
    <vt:lpwstr/>
  </property>
</Properties>
</file>